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86" r:id="rId3"/>
    <p:sldId id="287" r:id="rId4"/>
    <p:sldId id="256" r:id="rId5"/>
    <p:sldId id="288" r:id="rId6"/>
    <p:sldId id="258" r:id="rId7"/>
    <p:sldId id="289" r:id="rId8"/>
    <p:sldId id="260" r:id="rId9"/>
    <p:sldId id="290" r:id="rId10"/>
    <p:sldId id="262" r:id="rId11"/>
    <p:sldId id="291" r:id="rId12"/>
    <p:sldId id="264" r:id="rId13"/>
    <p:sldId id="292" r:id="rId14"/>
    <p:sldId id="266" r:id="rId15"/>
    <p:sldId id="293" r:id="rId16"/>
    <p:sldId id="268" r:id="rId17"/>
    <p:sldId id="295" r:id="rId18"/>
    <p:sldId id="270" r:id="rId19"/>
    <p:sldId id="296" r:id="rId20"/>
    <p:sldId id="272" r:id="rId21"/>
    <p:sldId id="297" r:id="rId22"/>
    <p:sldId id="274" r:id="rId23"/>
    <p:sldId id="298" r:id="rId24"/>
    <p:sldId id="276" r:id="rId25"/>
    <p:sldId id="299" r:id="rId26"/>
    <p:sldId id="278" r:id="rId27"/>
    <p:sldId id="294" r:id="rId28"/>
    <p:sldId id="280" r:id="rId29"/>
    <p:sldId id="300" r:id="rId30"/>
    <p:sldId id="282" r:id="rId31"/>
    <p:sldId id="301" r:id="rId32"/>
    <p:sldId id="284" r:id="rId33"/>
    <p:sldId id="3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52"/>
    <p:restoredTop sz="94718"/>
  </p:normalViewPr>
  <p:slideViewPr>
    <p:cSldViewPr snapToGrid="0">
      <p:cViewPr>
        <p:scale>
          <a:sx n="77" d="100"/>
          <a:sy n="77" d="100"/>
        </p:scale>
        <p:origin x="-14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D71F-AC27-9DF5-A4B6-4B5539859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1641D-F019-B5CB-B018-9BD18060A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97B3-E5ED-F73B-4446-1CBC6DED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A4F9-4903-FD7C-4D3E-C8753C80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877E-4425-80AB-D128-39998629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254F-A6E6-D703-F00F-906EE6B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BE61D-E398-F854-5801-7C1085E7A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5218-1C0F-D56E-6D97-1B0D4D4F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AE385-CBE6-2390-9553-7E9A18B1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8BD58-8B15-DEA7-A1D4-51E503B6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3EF10-D192-FD58-CC1F-96B901224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7CA4-CA28-3232-FCAC-7BE417222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DA43-36DF-2A44-31FF-1D9D6EF0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71BA-D740-07CD-99B6-A202AFB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48F38-FA98-FDC2-4CE1-CCE3DFC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65A7-E252-795F-12CD-598FE96B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E915-75C1-6701-9C18-7D720BE7F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A99DB-D2F4-64EC-931A-A20F1F1B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F1F04-13AC-459B-6836-C31B34D2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F752B-E2F0-CC69-BF7B-1A7768DB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6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7801-5188-E379-88D8-DC3CC0EB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96C-0C8C-E0D3-0CCB-4FA5C6E1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25D3D-37CB-5D0E-9A30-04B4AC23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B3D2B-30D0-1BCE-C577-814A5289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28E-79AF-16D3-86E8-15880C49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2D41-65D6-5C81-0470-58C70F86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9482-446E-BC4C-CCB9-28609C15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89126-FFCD-75F9-3CBC-27C04BD6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D8113-8E13-0145-4E71-6C6749D7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F9A43-9130-BB94-7120-4FF9761E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694ED-9D79-E8AF-1D9C-89F56A86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47C1-6AB0-C302-C5FA-7299AE8F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815F5-DB6F-DD3B-C991-62CB46503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4CF3C-1278-7487-9BB3-E7E0AAE87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11915-8B5B-8B63-5447-CBFC29CC1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D44E8-83BF-68B8-FAD8-E404AACA8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FCC19-2977-E489-FC1E-D88D9656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1586-9F6F-9257-9AAD-1C4F496D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D09ED-49BA-E867-D538-B2AAC13E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0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D423-991E-E6CF-8FCF-6590C267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2FEB4-FE66-0F61-47CD-F6477CAD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562D3-2964-A06A-06C8-27367BB0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439F1-927F-A5F0-0947-ACD41997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AF6392-75C3-01B0-7427-7FA27469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9B699-6CA8-16D9-6411-D695AD9E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0EE54-A8A5-D3F5-2F17-2C085590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0F2E-2B37-8E23-B9B1-16E2B187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5AB8-E8B3-F5DA-A937-6C355B14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46173-E9F7-6DA4-8D59-65EA6D23C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3CB6-D3E7-A7D4-77BE-6A94A85F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9F1AC-0433-DE9F-C8E4-B72F5875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787A4-210C-42C6-73BC-0D8D8991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5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875C-39FC-795C-932B-8C1B33C5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82FAD-D28F-2B7F-A69A-F03476252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92ECB-DEEE-0DCC-2E6B-A0AAB1C3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4D25-6057-1C1E-8F90-3A454014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E85EF-1011-7F12-322B-181EC96D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F0553-FD71-EF7E-57C6-D5C52151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85B57-F288-612D-E52A-6C2962B1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9A7F8-1C7D-F3E9-05CE-080B13166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B7757-7116-A744-6B5C-04D9DB294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C93EF-3FF0-0B4B-A5F3-677937064905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8640-F30C-A4A3-8028-C26099EFF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E3853-A0F0-8336-B31D-27DAA7C61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62552C-C32A-C74C-B97A-A4438EBC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2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D-DA5E-A5A3-427A-775CF2FC0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MILLIPLEX Mouse Metabolic Hormone Expanded Panel (MMHE-44K)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4B847-3750-CDF0-F67A-2093A7047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Kotz Lab Meeting </a:t>
            </a:r>
          </a:p>
          <a:p>
            <a:r>
              <a:rPr lang="en-US" dirty="0"/>
              <a:t>05/15/25</a:t>
            </a:r>
          </a:p>
          <a:p>
            <a:r>
              <a:rPr lang="en-US" dirty="0"/>
              <a:t>Audrey Daugherty </a:t>
            </a:r>
          </a:p>
        </p:txBody>
      </p:sp>
    </p:spTree>
    <p:extLst>
      <p:ext uri="{BB962C8B-B14F-4D97-AF65-F5344CB8AC3E}">
        <p14:creationId xmlns:p14="http://schemas.microsoft.com/office/powerpoint/2010/main" val="3710303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D7594-C4C7-7DE7-58CA-E94FA089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97" y="0"/>
            <a:ext cx="31496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7EAA3-7C78-9481-5F00-665FBBF4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894" y="0"/>
            <a:ext cx="3517900" cy="38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22" y="206195"/>
            <a:ext cx="6302375" cy="3222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598" y="3635196"/>
            <a:ext cx="6210299" cy="317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8F12F-52D3-D9B9-380B-0A6AA2EF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044" y="2706841"/>
            <a:ext cx="3264605" cy="415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04FF9-4AD8-7ED3-4F18-89709B32B010}"/>
              </a:ext>
            </a:extLst>
          </p:cNvPr>
          <p:cNvSpPr txBox="1"/>
          <p:nvPr/>
        </p:nvSpPr>
        <p:spPr>
          <a:xfrm>
            <a:off x="4731745" y="460023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422B2-EB32-B9FA-DAE0-BCF51993B888}"/>
              </a:ext>
            </a:extLst>
          </p:cNvPr>
          <p:cNvSpPr txBox="1"/>
          <p:nvPr/>
        </p:nvSpPr>
        <p:spPr>
          <a:xfrm>
            <a:off x="9371894" y="4808834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CE6CE-D156-8CA9-5DB4-2059862C75C4}"/>
              </a:ext>
            </a:extLst>
          </p:cNvPr>
          <p:cNvSpPr txBox="1"/>
          <p:nvPr/>
        </p:nvSpPr>
        <p:spPr>
          <a:xfrm>
            <a:off x="8651959" y="114488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232785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AF59D-ED7E-C252-2C3D-143FA159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89" y="833967"/>
            <a:ext cx="4805539" cy="58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8A9E0-4205-410B-7E3C-993FB38F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02" y="0"/>
            <a:ext cx="3149600" cy="379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38094-66D0-D1FF-CBE2-A8D58185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33" y="21249"/>
            <a:ext cx="3427235" cy="381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6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798" y="160426"/>
            <a:ext cx="6185604" cy="316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6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237" y="3534481"/>
            <a:ext cx="6185605" cy="3163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548A-7832-64C8-4FA5-6CD53F264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543" y="2555882"/>
            <a:ext cx="3292168" cy="4280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6419E-1E2F-853A-6F9F-85F7A6D71DBD}"/>
              </a:ext>
            </a:extLst>
          </p:cNvPr>
          <p:cNvSpPr txBox="1"/>
          <p:nvPr/>
        </p:nvSpPr>
        <p:spPr>
          <a:xfrm>
            <a:off x="4686590" y="403579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79FEB-BBB3-4EB4-43DF-EBAE2E504965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FF870-168C-0264-7284-D36FD7B84969}"/>
              </a:ext>
            </a:extLst>
          </p:cNvPr>
          <p:cNvSpPr txBox="1"/>
          <p:nvPr/>
        </p:nvSpPr>
        <p:spPr>
          <a:xfrm>
            <a:off x="8651959" y="114488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300938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25F8E-6F99-618A-7813-7CEF184D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035049"/>
            <a:ext cx="4071761" cy="51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1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363E9F-0929-C216-05D3-8DD8F72D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89"/>
            <a:ext cx="31496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A8E57-E05B-61A8-8B97-34189AEC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189" y="202495"/>
            <a:ext cx="35179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12889"/>
            <a:ext cx="6203370" cy="3172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7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72933"/>
            <a:ext cx="6203370" cy="3172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D1618-E94C-8F35-33D2-3A8D1B823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361" y="2506840"/>
            <a:ext cx="3329860" cy="435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B1641-7F82-36B5-AE68-9523171460C4}"/>
              </a:ext>
            </a:extLst>
          </p:cNvPr>
          <p:cNvSpPr txBox="1"/>
          <p:nvPr/>
        </p:nvSpPr>
        <p:spPr>
          <a:xfrm>
            <a:off x="4596278" y="358423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EAA40-3029-760B-5FE8-10E00CFB4E52}"/>
              </a:ext>
            </a:extLst>
          </p:cNvPr>
          <p:cNvSpPr txBox="1"/>
          <p:nvPr/>
        </p:nvSpPr>
        <p:spPr>
          <a:xfrm>
            <a:off x="9450275" y="4511013"/>
            <a:ext cx="313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outliers removed by ROUT Q=1%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outlier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042ED-5FE4-2AAB-6A7B-19F028803F85}"/>
              </a:ext>
            </a:extLst>
          </p:cNvPr>
          <p:cNvSpPr txBox="1"/>
          <p:nvPr/>
        </p:nvSpPr>
        <p:spPr>
          <a:xfrm>
            <a:off x="8505291" y="112383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292350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A0E0AA-1A1C-38F6-E3D8-2AF61A3A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1" y="722489"/>
            <a:ext cx="4577196" cy="57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40A14F-D99C-CB90-8B8F-3AB800B6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38" y="91723"/>
            <a:ext cx="3149600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58644-BBCD-706C-FEE0-30F8A76F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537" y="0"/>
            <a:ext cx="35179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162" y="91722"/>
            <a:ext cx="6048838" cy="3093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8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27425"/>
            <a:ext cx="6048838" cy="3093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07D13-2FCE-2BD0-5446-3770405A0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50" y="2446867"/>
            <a:ext cx="3627944" cy="4427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76102C-AD41-88E4-138A-CC337F6D59B3}"/>
              </a:ext>
            </a:extLst>
          </p:cNvPr>
          <p:cNvSpPr txBox="1"/>
          <p:nvPr/>
        </p:nvSpPr>
        <p:spPr>
          <a:xfrm>
            <a:off x="4584989" y="335845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9B00F-1015-BE57-9E37-29908A04AEBA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3695B-FD68-2045-7743-A578BCF94763}"/>
              </a:ext>
            </a:extLst>
          </p:cNvPr>
          <p:cNvSpPr txBox="1"/>
          <p:nvPr/>
        </p:nvSpPr>
        <p:spPr>
          <a:xfrm>
            <a:off x="8505291" y="112383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42271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EBE8A-6C6B-6162-49B4-D333E9A7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44" y="840316"/>
            <a:ext cx="4342694" cy="55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" y="97543"/>
            <a:ext cx="6630574" cy="320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900-000003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864" y="3429000"/>
            <a:ext cx="6514849" cy="333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04AF7-F713-5DD5-1124-16FDF2D14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711" y="97543"/>
            <a:ext cx="3149600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18D09-125A-D9B5-CFE8-C8E5AEC1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494" y="0"/>
            <a:ext cx="35179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28CA7-414F-6530-80CC-9B08E56DD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166" y="2698044"/>
            <a:ext cx="3444620" cy="4159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1A9CCD-979F-8475-3850-76B4D432BD3F}"/>
              </a:ext>
            </a:extLst>
          </p:cNvPr>
          <p:cNvSpPr txBox="1"/>
          <p:nvPr/>
        </p:nvSpPr>
        <p:spPr>
          <a:xfrm>
            <a:off x="5025257" y="347134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DD3A0-4837-CAF8-C9C9-8871C0FFB0E6}"/>
              </a:ext>
            </a:extLst>
          </p:cNvPr>
          <p:cNvSpPr txBox="1"/>
          <p:nvPr/>
        </p:nvSpPr>
        <p:spPr>
          <a:xfrm>
            <a:off x="8873289" y="6581001"/>
            <a:ext cx="340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(17 samples not detectable in the duplicates)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9F163-E0AD-9FE8-72EF-6EA130C032E0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9FAE3-C617-F48E-694D-DEBC5FFBC638}"/>
              </a:ext>
            </a:extLst>
          </p:cNvPr>
          <p:cNvSpPr txBox="1"/>
          <p:nvPr/>
        </p:nvSpPr>
        <p:spPr>
          <a:xfrm>
            <a:off x="8898245" y="1118190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104005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BCD3A-F188-E8CA-B070-6B0763FE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964" y="593372"/>
            <a:ext cx="5178072" cy="59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na molecule&#10;&#10;AI-generated content may be incorrect.">
            <a:extLst>
              <a:ext uri="{FF2B5EF4-FFF2-40B4-BE49-F238E27FC236}">
                <a16:creationId xmlns:a16="http://schemas.microsoft.com/office/drawing/2014/main" id="{F38FB5FC-AA63-F1F8-D9E4-3331BF36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653" y="1253010"/>
            <a:ext cx="8948693" cy="56049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3332D-0169-468F-6190-7275D719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Luminex (</a:t>
            </a:r>
            <a:r>
              <a:rPr lang="en-US" dirty="0" err="1"/>
              <a:t>xMAP</a:t>
            </a:r>
            <a:r>
              <a:rPr lang="en-US" dirty="0"/>
              <a:t>) Technology</a:t>
            </a:r>
          </a:p>
        </p:txBody>
      </p:sp>
    </p:spTree>
    <p:extLst>
      <p:ext uri="{BB962C8B-B14F-4D97-AF65-F5344CB8AC3E}">
        <p14:creationId xmlns:p14="http://schemas.microsoft.com/office/powerpoint/2010/main" val="132883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A9E1A-5325-D8A7-058F-FB603B97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0" y="21564"/>
            <a:ext cx="3149600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4854C-7255-1E1C-9D68-32019D4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0"/>
            <a:ext cx="35179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A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3097"/>
            <a:ext cx="6356350" cy="325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A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94497"/>
            <a:ext cx="6356350" cy="3250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87F31-5DA1-B027-5BA5-E21FB3384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689" y="2418478"/>
            <a:ext cx="3517900" cy="4439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889F99-4B12-EE8A-F7DD-912D94AB2C04}"/>
              </a:ext>
            </a:extLst>
          </p:cNvPr>
          <p:cNvSpPr txBox="1"/>
          <p:nvPr/>
        </p:nvSpPr>
        <p:spPr>
          <a:xfrm>
            <a:off x="4771854" y="268112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31159-9FE0-9D2E-D7E1-457BE49929E3}"/>
              </a:ext>
            </a:extLst>
          </p:cNvPr>
          <p:cNvSpPr txBox="1"/>
          <p:nvPr/>
        </p:nvSpPr>
        <p:spPr>
          <a:xfrm>
            <a:off x="8783160" y="6396335"/>
            <a:ext cx="340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 value &lt;12.76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/mL) is below the standard curve (14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96FB-228E-D32F-CDBD-0F0E47D564FA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E8C51-9EE5-FAC3-AA7F-663D9A5EA155}"/>
              </a:ext>
            </a:extLst>
          </p:cNvPr>
          <p:cNvSpPr txBox="1"/>
          <p:nvPr/>
        </p:nvSpPr>
        <p:spPr>
          <a:xfrm>
            <a:off x="8847179" y="113084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143383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D56275-00C5-F91D-4C34-BE069EDA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89" y="699910"/>
            <a:ext cx="4818621" cy="5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5FB812-1CC2-9CE2-CAF5-A0A2FCD7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10" y="92428"/>
            <a:ext cx="3149600" cy="367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0EADC-544B-DDB5-BB50-67C683D7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310" y="92428"/>
            <a:ext cx="35179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B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6356350" cy="325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B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640" y="3429000"/>
            <a:ext cx="6356350" cy="3250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74792-2958-29C5-9044-D3F2EDB20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095" y="2640648"/>
            <a:ext cx="3308349" cy="4217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24135-B54A-273F-C4DA-FC7B44C609DD}"/>
              </a:ext>
            </a:extLst>
          </p:cNvPr>
          <p:cNvSpPr txBox="1"/>
          <p:nvPr/>
        </p:nvSpPr>
        <p:spPr>
          <a:xfrm>
            <a:off x="8816845" y="6203443"/>
            <a:ext cx="340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 value &lt;30.14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/mL) is below the standard curve (4 samples)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 samples not detectable)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2CFF9-D15B-B6EA-0BC8-A8FD384CBDA5}"/>
              </a:ext>
            </a:extLst>
          </p:cNvPr>
          <p:cNvSpPr txBox="1"/>
          <p:nvPr/>
        </p:nvSpPr>
        <p:spPr>
          <a:xfrm>
            <a:off x="4760566" y="256823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A1527-2687-4563-C169-280224FEE10F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51DB1-3F26-E1E7-50D7-983AA99D5900}"/>
              </a:ext>
            </a:extLst>
          </p:cNvPr>
          <p:cNvSpPr txBox="1"/>
          <p:nvPr/>
        </p:nvSpPr>
        <p:spPr>
          <a:xfrm>
            <a:off x="8816845" y="1135706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257475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8A576-22C7-DB92-7FAD-D1A4F21C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08" y="671967"/>
            <a:ext cx="4861983" cy="5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7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67714-B14C-C5A7-2455-CA8FADCF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800"/>
            <a:ext cx="3149600" cy="364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1E123-7E76-E8BD-A504-82F8E48C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021" y="0"/>
            <a:ext cx="35179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C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92135"/>
            <a:ext cx="6096000" cy="31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C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48593"/>
            <a:ext cx="6096000" cy="3117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F9474-661F-BCA1-4401-948CFEDDA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889" y="2857500"/>
            <a:ext cx="3202446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EF5D7-ED49-3929-9785-1C7C568EE547}"/>
              </a:ext>
            </a:extLst>
          </p:cNvPr>
          <p:cNvSpPr txBox="1"/>
          <p:nvPr/>
        </p:nvSpPr>
        <p:spPr>
          <a:xfrm>
            <a:off x="4568655" y="426156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6F68E-0530-F4CF-5497-AFBF0B4E2D1A}"/>
              </a:ext>
            </a:extLst>
          </p:cNvPr>
          <p:cNvSpPr txBox="1"/>
          <p:nvPr/>
        </p:nvSpPr>
        <p:spPr>
          <a:xfrm>
            <a:off x="8783160" y="6435033"/>
            <a:ext cx="340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 value &lt;32.54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/mL) is below the standard curve (1 sample)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67578-27EE-BE8F-BCF3-4980EF4DED4D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14320-A16E-A622-4D1D-22FCCADDB680}"/>
              </a:ext>
            </a:extLst>
          </p:cNvPr>
          <p:cNvSpPr txBox="1"/>
          <p:nvPr/>
        </p:nvSpPr>
        <p:spPr>
          <a:xfrm>
            <a:off x="8505291" y="112383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278397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97AB1-83E1-AA4F-EFA8-88BFD17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97" y="714021"/>
            <a:ext cx="4534606" cy="59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031D4-10FA-41FA-4937-20F58353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214" y="61541"/>
            <a:ext cx="3149600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3102F-3A1D-6A75-6178-9FCAD40C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814" y="61541"/>
            <a:ext cx="35179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D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6" y="0"/>
            <a:ext cx="6287228" cy="3215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D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6" y="3429000"/>
            <a:ext cx="6287228" cy="3215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19A50-7FD7-7917-5F58-2472122E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607" y="2592601"/>
            <a:ext cx="3414501" cy="4265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485AF-18FA-3952-6C6F-4E53FC8B856A}"/>
              </a:ext>
            </a:extLst>
          </p:cNvPr>
          <p:cNvSpPr txBox="1"/>
          <p:nvPr/>
        </p:nvSpPr>
        <p:spPr>
          <a:xfrm>
            <a:off x="4725196" y="259096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F8ECD-9BEB-DBCA-F3F0-62AC0EC4DFD9}"/>
              </a:ext>
            </a:extLst>
          </p:cNvPr>
          <p:cNvSpPr txBox="1"/>
          <p:nvPr/>
        </p:nvSpPr>
        <p:spPr>
          <a:xfrm>
            <a:off x="8783160" y="6582520"/>
            <a:ext cx="340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Resistin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QC Failed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118-2593-C4F7-C2CC-DC222EA5BA95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B4CC9-7A02-33BF-DB02-444BF0EDB1C2}"/>
              </a:ext>
            </a:extLst>
          </p:cNvPr>
          <p:cNvSpPr txBox="1"/>
          <p:nvPr/>
        </p:nvSpPr>
        <p:spPr>
          <a:xfrm>
            <a:off x="8733231" y="1096239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317417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637A7-7CE2-D3A6-3FB4-557D36B0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44" y="860778"/>
            <a:ext cx="4703939" cy="56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2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CE802-CF9A-5760-8873-232CEC85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87" y="0"/>
            <a:ext cx="3149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B1608-FEEA-7D40-2FA7-9DEAA6E7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787" y="121444"/>
            <a:ext cx="35179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E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352" y="121444"/>
            <a:ext cx="6356350" cy="325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E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486150"/>
            <a:ext cx="6356350" cy="3250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75887-020A-8FEB-39DD-C28B760E7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989" y="2720971"/>
            <a:ext cx="3398662" cy="4137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1296A-83D0-7F85-1161-306EB429BB9F}"/>
              </a:ext>
            </a:extLst>
          </p:cNvPr>
          <p:cNvSpPr txBox="1"/>
          <p:nvPr/>
        </p:nvSpPr>
        <p:spPr>
          <a:xfrm>
            <a:off x="4794433" y="381001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4E7BC-40E9-3510-67B2-9ED7547C75C1}"/>
              </a:ext>
            </a:extLst>
          </p:cNvPr>
          <p:cNvSpPr txBox="1"/>
          <p:nvPr/>
        </p:nvSpPr>
        <p:spPr>
          <a:xfrm>
            <a:off x="8847870" y="6614315"/>
            <a:ext cx="340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 samples not detectable)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F82C8-5D5D-E139-4AA2-0A379F7610D0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5EB55-D01D-CCDC-60FF-0913758848AE}"/>
              </a:ext>
            </a:extLst>
          </p:cNvPr>
          <p:cNvSpPr txBox="1"/>
          <p:nvPr/>
        </p:nvSpPr>
        <p:spPr>
          <a:xfrm>
            <a:off x="8916853" y="1123671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281778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F3470-2F4F-E1DC-502D-73F816F5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534105"/>
            <a:ext cx="5234517" cy="60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10EF-6773-D1C6-24B5-1A47F995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B986-D173-A151-53C0-DA320C79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6295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Amylin (Active)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C-Peptide 2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Ghrelin (Active)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GIP (Total)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GLP-1 (Total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Glucagon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IL-6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Leptin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MCP-1/CCL2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PYY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Resistin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Secretin 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TNFa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BC9E8-CE56-927F-66D3-C1D67687ECAD}"/>
              </a:ext>
            </a:extLst>
          </p:cNvPr>
          <p:cNvSpPr txBox="1"/>
          <p:nvPr/>
        </p:nvSpPr>
        <p:spPr>
          <a:xfrm>
            <a:off x="4018846" y="1771512"/>
            <a:ext cx="457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NZO Peak of Obesity (n=10 + n=9)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AdLib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LFD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11-12 weeks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NZO Maintenance of Obesity (n=10)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AdLib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LFD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weeks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NZO Restricted group after 20% BW(n=9)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Restricted LFD feedings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3D473-AC37-A984-4CF9-5E699C4BDADC}"/>
              </a:ext>
            </a:extLst>
          </p:cNvPr>
          <p:cNvSpPr txBox="1"/>
          <p:nvPr/>
        </p:nvSpPr>
        <p:spPr>
          <a:xfrm>
            <a:off x="8590846" y="1690688"/>
            <a:ext cx="3364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was recommended to have protease inhibitors added to the blood for the following measurements; we did not do that this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GLP-1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Amylin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Glucagon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Ghrelin</a:t>
            </a:r>
          </a:p>
        </p:txBody>
      </p:sp>
    </p:spTree>
    <p:extLst>
      <p:ext uri="{BB962C8B-B14F-4D97-AF65-F5344CB8AC3E}">
        <p14:creationId xmlns:p14="http://schemas.microsoft.com/office/powerpoint/2010/main" val="1654049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7E4D7-62CD-392B-B24F-27042B45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7550"/>
            <a:ext cx="3149600" cy="360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DF41E-AE51-3CDA-A06B-94AD9044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147" y="3400"/>
            <a:ext cx="3517900" cy="397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F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87550"/>
            <a:ext cx="6096000" cy="31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F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53177"/>
            <a:ext cx="6095999" cy="3117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DFD958-C1B8-F511-9194-7594A6D31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611" y="2783960"/>
            <a:ext cx="3242011" cy="4070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A604E-BCCF-3204-8A31-7459BE39963D}"/>
              </a:ext>
            </a:extLst>
          </p:cNvPr>
          <p:cNvSpPr txBox="1"/>
          <p:nvPr/>
        </p:nvSpPr>
        <p:spPr>
          <a:xfrm>
            <a:off x="4565844" y="414866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EDCFE-18DD-0463-8E59-D2EC5FF896DB}"/>
              </a:ext>
            </a:extLst>
          </p:cNvPr>
          <p:cNvSpPr txBox="1"/>
          <p:nvPr/>
        </p:nvSpPr>
        <p:spPr>
          <a:xfrm>
            <a:off x="9392002" y="4793235"/>
            <a:ext cx="3138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outlier removed by ROUT Q=1%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outlier test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94A65-18B0-64C5-ED14-B3F280767FA0}"/>
              </a:ext>
            </a:extLst>
          </p:cNvPr>
          <p:cNvSpPr txBox="1"/>
          <p:nvPr/>
        </p:nvSpPr>
        <p:spPr>
          <a:xfrm>
            <a:off x="8505291" y="112383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46365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98B6E-D153-A193-DCD3-461ECC65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64" y="999139"/>
            <a:ext cx="4365272" cy="52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8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EB2CE-F73E-ED2E-B984-FCA052C5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0"/>
            <a:ext cx="3149600" cy="369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29596-0724-86BB-955F-404D4733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313" y="8226"/>
            <a:ext cx="3517900" cy="384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226"/>
            <a:ext cx="6540500" cy="334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5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505200"/>
            <a:ext cx="6540500" cy="334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3F9745-BFDC-9B8C-FA37-F22710849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94" y="2709334"/>
            <a:ext cx="3264377" cy="414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CA575-C537-4488-563B-20E690D29077}"/>
              </a:ext>
            </a:extLst>
          </p:cNvPr>
          <p:cNvSpPr txBox="1"/>
          <p:nvPr/>
        </p:nvSpPr>
        <p:spPr>
          <a:xfrm>
            <a:off x="8816845" y="6203443"/>
            <a:ext cx="340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 value &lt;32.79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/mL) is below the standard curve (33 samples)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(2 samples not detectable)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EED16-34A1-DFB9-D7CB-430EEF4BF527}"/>
              </a:ext>
            </a:extLst>
          </p:cNvPr>
          <p:cNvSpPr txBox="1"/>
          <p:nvPr/>
        </p:nvSpPr>
        <p:spPr>
          <a:xfrm>
            <a:off x="4870644" y="290689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69D6E-E687-C591-E91B-06918E903FC4}"/>
              </a:ext>
            </a:extLst>
          </p:cNvPr>
          <p:cNvSpPr txBox="1"/>
          <p:nvPr/>
        </p:nvSpPr>
        <p:spPr>
          <a:xfrm>
            <a:off x="9392002" y="4793235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23CA5-C3C5-707E-5965-075E1B7EA629}"/>
              </a:ext>
            </a:extLst>
          </p:cNvPr>
          <p:cNvSpPr txBox="1"/>
          <p:nvPr/>
        </p:nvSpPr>
        <p:spPr>
          <a:xfrm>
            <a:off x="9031329" y="993797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996525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A2444E-E988-F6AD-436F-91FCBF4C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97" y="233827"/>
            <a:ext cx="5245806" cy="63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8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3C75A-F786-F49E-EA1F-FC842A7A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046" y="-1"/>
            <a:ext cx="3328193" cy="3908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852C4-9B98-B6FA-04F8-7F646313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26" y="0"/>
            <a:ext cx="3643052" cy="3908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95" y="185244"/>
            <a:ext cx="5437351" cy="3058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96" y="3428999"/>
            <a:ext cx="5437350" cy="3058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C136C-3170-97C7-6AEB-E9E8F9854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1" y="2654128"/>
            <a:ext cx="3408840" cy="4203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6CB7F5-4FFA-49E0-DD49-3F4F9AB524AA}"/>
              </a:ext>
            </a:extLst>
          </p:cNvPr>
          <p:cNvSpPr txBox="1"/>
          <p:nvPr/>
        </p:nvSpPr>
        <p:spPr>
          <a:xfrm>
            <a:off x="4297286" y="414867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5538B-C3B6-37C4-6CE3-3B00F736BF06}"/>
              </a:ext>
            </a:extLst>
          </p:cNvPr>
          <p:cNvSpPr txBox="1"/>
          <p:nvPr/>
        </p:nvSpPr>
        <p:spPr>
          <a:xfrm>
            <a:off x="8783160" y="6396335"/>
            <a:ext cx="340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 value &lt;9.48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/mL) is below the standard curve (2 samples)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C8F1B-B46E-1633-C3D1-6F6261DB7BE4}"/>
              </a:ext>
            </a:extLst>
          </p:cNvPr>
          <p:cNvSpPr txBox="1"/>
          <p:nvPr/>
        </p:nvSpPr>
        <p:spPr>
          <a:xfrm>
            <a:off x="9196848" y="4756064"/>
            <a:ext cx="313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Multiple Comparisons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0BE9DC-300F-AED7-9845-16E5348CF5F9}"/>
              </a:ext>
            </a:extLst>
          </p:cNvPr>
          <p:cNvSpPr txBox="1"/>
          <p:nvPr/>
        </p:nvSpPr>
        <p:spPr>
          <a:xfrm>
            <a:off x="8251839" y="1133306"/>
            <a:ext cx="2435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85105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B26E89-6918-1AC1-5F0E-917B1958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55" y="1247422"/>
            <a:ext cx="3789539" cy="46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A6223-EC87-2ECA-CFE7-4314167A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676" y="18860"/>
            <a:ext cx="3149600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22822-AEF6-3D3A-C3C6-CA7C1BF5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478" y="-50430"/>
            <a:ext cx="3474862" cy="3964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06" y="101600"/>
            <a:ext cx="6406831" cy="3104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26" y="3429000"/>
            <a:ext cx="6319664" cy="3104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14158-2C3C-30A5-C5BC-05914768F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088" y="2575495"/>
            <a:ext cx="3324958" cy="4302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51002-747A-95B3-1F3A-39AB14982824}"/>
              </a:ext>
            </a:extLst>
          </p:cNvPr>
          <p:cNvSpPr txBox="1"/>
          <p:nvPr/>
        </p:nvSpPr>
        <p:spPr>
          <a:xfrm>
            <a:off x="4901078" y="358423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368E-07DD-21FB-7616-085F080245C4}"/>
              </a:ext>
            </a:extLst>
          </p:cNvPr>
          <p:cNvSpPr txBox="1"/>
          <p:nvPr/>
        </p:nvSpPr>
        <p:spPr>
          <a:xfrm>
            <a:off x="8791505" y="1031700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2F0E5-B0CE-482A-CCB2-BFD361F63808}"/>
              </a:ext>
            </a:extLst>
          </p:cNvPr>
          <p:cNvSpPr txBox="1"/>
          <p:nvPr/>
        </p:nvSpPr>
        <p:spPr>
          <a:xfrm>
            <a:off x="9450275" y="4511013"/>
            <a:ext cx="313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outliers removed by ROUT Q=1%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outlier test</a:t>
            </a:r>
          </a:p>
        </p:txBody>
      </p:sp>
    </p:spTree>
    <p:extLst>
      <p:ext uri="{BB962C8B-B14F-4D97-AF65-F5344CB8AC3E}">
        <p14:creationId xmlns:p14="http://schemas.microsoft.com/office/powerpoint/2010/main" val="405655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35344-14E7-63CF-6DD3-B3964FEE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11" y="1250950"/>
            <a:ext cx="3992739" cy="4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1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5E201-1CB8-5B93-5C3A-B01A0CEA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11" y="31750"/>
            <a:ext cx="3149600" cy="364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6B47F-B824-663C-1D9E-D40BA0A0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61" y="31750"/>
            <a:ext cx="35179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1750"/>
            <a:ext cx="6159218" cy="314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218" y="3486021"/>
            <a:ext cx="6096000" cy="3117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54FF7-7DA6-8E4B-5613-5AA78BA3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2742154"/>
            <a:ext cx="3149600" cy="3974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8BACF0-4B58-4466-DC3B-0D2E61D9D6A9}"/>
              </a:ext>
            </a:extLst>
          </p:cNvPr>
          <p:cNvSpPr txBox="1"/>
          <p:nvPr/>
        </p:nvSpPr>
        <p:spPr>
          <a:xfrm>
            <a:off x="4641433" y="299862"/>
            <a:ext cx="78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=1.00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0B665-5811-82AF-958D-4FECE99A2FE9}"/>
              </a:ext>
            </a:extLst>
          </p:cNvPr>
          <p:cNvSpPr txBox="1"/>
          <p:nvPr/>
        </p:nvSpPr>
        <p:spPr>
          <a:xfrm>
            <a:off x="8651959" y="1144885"/>
            <a:ext cx="13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Unpaired Student’s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9FD8F-BBB6-3F63-2932-699C13F1D83A}"/>
              </a:ext>
            </a:extLst>
          </p:cNvPr>
          <p:cNvSpPr txBox="1"/>
          <p:nvPr/>
        </p:nvSpPr>
        <p:spPr>
          <a:xfrm>
            <a:off x="9450275" y="4511013"/>
            <a:ext cx="313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Ordinary One-way ANOVA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Multiple Comparisons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outlier removed by ROUT Q=1%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outlier test</a:t>
            </a:r>
          </a:p>
        </p:txBody>
      </p:sp>
    </p:spTree>
    <p:extLst>
      <p:ext uri="{BB962C8B-B14F-4D97-AF65-F5344CB8AC3E}">
        <p14:creationId xmlns:p14="http://schemas.microsoft.com/office/powerpoint/2010/main" val="384359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0838CE-E5E1-0C6D-E85A-2F1DB6BA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86" y="1224138"/>
            <a:ext cx="4308828" cy="52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442</Words>
  <Application>Microsoft Macintosh PowerPoint</Application>
  <PresentationFormat>Widescreen</PresentationFormat>
  <Paragraphs>114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MILLIPLEX Mouse Metabolic Hormone Expanded Panel (MMHE-44K)</vt:lpstr>
      <vt:lpstr>Luminex (xMAP) Technology</vt:lpstr>
      <vt:lpstr>Experimental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Audrey L Daugherty</dc:creator>
  <cp:lastModifiedBy>Audrey L Daugherty</cp:lastModifiedBy>
  <cp:revision>44</cp:revision>
  <dcterms:created xsi:type="dcterms:W3CDTF">2025-05-08T16:13:36Z</dcterms:created>
  <dcterms:modified xsi:type="dcterms:W3CDTF">2025-05-15T18:44:12Z</dcterms:modified>
</cp:coreProperties>
</file>